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70" r:id="rId2"/>
    <p:sldId id="271" r:id="rId3"/>
    <p:sldId id="272" r:id="rId4"/>
    <p:sldId id="273" r:id="rId5"/>
    <p:sldId id="274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94" r:id="rId14"/>
    <p:sldId id="262" r:id="rId15"/>
    <p:sldId id="295" r:id="rId16"/>
    <p:sldId id="263" r:id="rId17"/>
    <p:sldId id="264" r:id="rId18"/>
    <p:sldId id="292" r:id="rId19"/>
    <p:sldId id="293" r:id="rId20"/>
    <p:sldId id="268" r:id="rId21"/>
    <p:sldId id="269" r:id="rId22"/>
    <p:sldId id="296" r:id="rId23"/>
    <p:sldId id="297" r:id="rId24"/>
    <p:sldId id="291" r:id="rId25"/>
    <p:sldId id="29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672" autoAdjust="0"/>
  </p:normalViewPr>
  <p:slideViewPr>
    <p:cSldViewPr snapToGrid="0" snapToObjects="1">
      <p:cViewPr varScale="1">
        <p:scale>
          <a:sx n="79" d="100"/>
          <a:sy n="79" d="100"/>
        </p:scale>
        <p:origin x="1570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9DE9D-24E4-49F4-9B6B-8C3C4FCE9C2E}" type="datetimeFigureOut">
              <a:rPr lang="en-US" smtClean="0"/>
              <a:t>12/11/2015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D42C68-51CE-4A9F-BE20-BCEC92C2801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243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1508795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05150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10772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0966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9" name="Shape 2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54231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5" name="Shape 2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3362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2246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7440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83722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1799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93596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470231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4731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5558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6E771-24C7-44B5-A602-2CDB3D05FE13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868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83E63-A56C-429E-B53B-2B6001DF1A7F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353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177892"/>
            <a:ext cx="2057400" cy="4948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77892"/>
            <a:ext cx="6019800" cy="4948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C5969-CB16-45C3-BE0D-4562C16DF22F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903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A3E47-5616-473C-8D81-6218144EB6A2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595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963B3-A26F-41C7-8777-1B6DB29FCDB4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933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355784"/>
            <a:ext cx="4038600" cy="377037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355784"/>
            <a:ext cx="4038600" cy="377037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66E95-32DF-4274-A95D-5D8D6B921395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331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49757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963135"/>
            <a:ext cx="4040188" cy="31630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2248089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963135"/>
            <a:ext cx="4041775" cy="31630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1B8C0-185B-4872-937C-4FD16BB6D9BC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034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84414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5E0F-1322-4CFA-92DE-853F1BE7963E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072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BFC6E7-92E1-4874-B2AC-83AA89CB6318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019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7267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147267"/>
            <a:ext cx="5111750" cy="497889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374189"/>
            <a:ext cx="3008313" cy="37519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A8FCD-D11C-4045-983E-C7DFBCA41CFB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942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1131881"/>
            <a:ext cx="5486400" cy="35956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D64D-4E04-4CA5-967D-7EEAFADBD3DF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690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00159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72963"/>
            <a:ext cx="8229600" cy="3853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3156E-1503-4502-8004-10A1E7CC37BD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5E1E9-DE9D-6B4B-BBC3-3A0C1E87AEF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NEW TOOLKIT PPT header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52410" cy="99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242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-172" t="8505" r="44181" b="25288"/>
          <a:stretch/>
        </p:blipFill>
        <p:spPr>
          <a:xfrm>
            <a:off x="-22860" y="716281"/>
            <a:ext cx="9144000" cy="6141720"/>
          </a:xfrm>
          <a:prstGeom prst="rect">
            <a:avLst/>
          </a:prstGeom>
        </p:spPr>
      </p:pic>
      <p:sp>
        <p:nvSpPr>
          <p:cNvPr id="6" name="Shape 84"/>
          <p:cNvSpPr txBox="1"/>
          <p:nvPr/>
        </p:nvSpPr>
        <p:spPr>
          <a:xfrm>
            <a:off x="1530057" y="1269240"/>
            <a:ext cx="5611723" cy="1588318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accent5"/>
              </a:buClr>
              <a:buSzPct val="25000"/>
            </a:pPr>
            <a:r>
              <a:rPr lang="en" sz="4000" b="1" u="sng" dirty="0" smtClean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UNIVERSITY HEALTH CENTRE</a:t>
            </a:r>
            <a:r>
              <a:rPr lang="en" sz="4000" dirty="0" smtClean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lang="en" sz="40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>
              <a:lnSpc>
                <a:spcPct val="90000"/>
              </a:lnSpc>
              <a:buClr>
                <a:schemeClr val="accent5"/>
              </a:buClr>
              <a:buSzPct val="25000"/>
            </a:pPr>
            <a:r>
              <a:rPr lang="en" sz="40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DATABASE MANAGEMENT SYSTEMS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13455" y="5042119"/>
            <a:ext cx="445109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Submitted By:  Roma Kaul</a:t>
            </a:r>
          </a:p>
          <a:p>
            <a:r>
              <a:rPr lang="en-US" sz="2800" dirty="0">
                <a:solidFill>
                  <a:schemeClr val="bg1"/>
                </a:solidFill>
              </a:rPr>
              <a:t>	</a:t>
            </a:r>
            <a:r>
              <a:rPr lang="en-US" sz="2800" dirty="0" smtClean="0">
                <a:solidFill>
                  <a:schemeClr val="bg1"/>
                </a:solidFill>
              </a:rPr>
              <a:t>		          Sneha Saxena</a:t>
            </a:r>
          </a:p>
          <a:p>
            <a:r>
              <a:rPr lang="en-US" sz="2800" dirty="0">
                <a:solidFill>
                  <a:schemeClr val="bg1"/>
                </a:solidFill>
              </a:rPr>
              <a:t>	</a:t>
            </a:r>
            <a:r>
              <a:rPr lang="en-US" sz="2800" dirty="0" smtClean="0">
                <a:solidFill>
                  <a:schemeClr val="bg1"/>
                </a:solidFill>
              </a:rPr>
              <a:t>                     </a:t>
            </a:r>
            <a:r>
              <a:rPr lang="en-US" sz="2800" dirty="0" err="1" smtClean="0">
                <a:solidFill>
                  <a:schemeClr val="bg1"/>
                </a:solidFill>
              </a:rPr>
              <a:t>Sarthak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</a:rPr>
              <a:t>Potnis</a:t>
            </a:r>
            <a:endParaRPr lang="en-US" sz="2800" dirty="0" smtClean="0">
              <a:solidFill>
                <a:schemeClr val="bg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1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41051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-365750" y="1047254"/>
            <a:ext cx="8229600" cy="8574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200" b="1" u="sng" dirty="0">
                <a:solidFill>
                  <a:srgbClr val="783F04"/>
                </a:solidFill>
              </a:rPr>
              <a:t>PHYSICAL DATABASE DESIGN</a:t>
            </a:r>
          </a:p>
        </p:txBody>
      </p:sp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0" y="1704125"/>
            <a:ext cx="9144000" cy="7884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1600" b="1" dirty="0"/>
              <a:t>Creation of Table </a:t>
            </a:r>
            <a:r>
              <a:rPr lang="en" sz="1600" b="1" dirty="0" smtClean="0"/>
              <a:t>“Treats” </a:t>
            </a:r>
            <a:r>
              <a:rPr lang="en" sz="1600" b="1" dirty="0"/>
              <a:t>where </a:t>
            </a:r>
            <a:r>
              <a:rPr lang="en" sz="1600" b="1" i="1" dirty="0" smtClean="0"/>
              <a:t>docID</a:t>
            </a:r>
            <a:r>
              <a:rPr lang="en" sz="1600" b="1" dirty="0" smtClean="0"/>
              <a:t>, record</a:t>
            </a:r>
            <a:r>
              <a:rPr lang="en" sz="1600" b="1" i="1" dirty="0" smtClean="0"/>
              <a:t>ID</a:t>
            </a:r>
            <a:r>
              <a:rPr lang="en" sz="1600" b="1" dirty="0" smtClean="0"/>
              <a:t> </a:t>
            </a:r>
            <a:r>
              <a:rPr lang="en" sz="1600" b="1" dirty="0"/>
              <a:t>&amp; </a:t>
            </a:r>
            <a:r>
              <a:rPr lang="en" sz="1600" b="1" i="1" dirty="0" smtClean="0"/>
              <a:t>treatmentID</a:t>
            </a:r>
            <a:r>
              <a:rPr lang="en" sz="1600" b="1" dirty="0" smtClean="0"/>
              <a:t> </a:t>
            </a:r>
            <a:r>
              <a:rPr lang="en" sz="1600" b="1" dirty="0"/>
              <a:t>are foreign keys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57" y="2492525"/>
            <a:ext cx="8701885" cy="2978251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10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171022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156751" y="729600"/>
            <a:ext cx="8229600" cy="8574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200" b="1" u="sng" dirty="0">
                <a:solidFill>
                  <a:srgbClr val="783F04"/>
                </a:solidFill>
              </a:rPr>
              <a:t>USE CASE ANALYSIS</a:t>
            </a:r>
          </a:p>
        </p:txBody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156751" y="1587000"/>
            <a:ext cx="8856599" cy="40461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457200" indent="-228600">
              <a:spcBef>
                <a:spcPts val="0"/>
              </a:spcBef>
            </a:pPr>
            <a:r>
              <a:rPr lang="en" sz="2400" dirty="0"/>
              <a:t>Business Transaction:  To find the number of Patients using a particular Medicine and display </a:t>
            </a:r>
            <a:r>
              <a:rPr lang="en" sz="2400" dirty="0" smtClean="0"/>
              <a:t>the corresponding </a:t>
            </a:r>
            <a:r>
              <a:rPr lang="en" sz="2400" dirty="0"/>
              <a:t>Medicine and Manufacturer names. </a:t>
            </a:r>
            <a:endParaRPr lang="en"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28262" b="8333"/>
          <a:stretch/>
        </p:blipFill>
        <p:spPr>
          <a:xfrm>
            <a:off x="157859" y="2816078"/>
            <a:ext cx="8626357" cy="3879243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11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505324"/>
      </p:ext>
    </p:extLst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>
            <a:spLocks noGrp="1"/>
          </p:cNvSpPr>
          <p:nvPr>
            <p:ph type="title"/>
          </p:nvPr>
        </p:nvSpPr>
        <p:spPr>
          <a:xfrm>
            <a:off x="345741" y="913409"/>
            <a:ext cx="8229600" cy="8574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200" b="1" u="sng" dirty="0">
                <a:solidFill>
                  <a:srgbClr val="783F04"/>
                </a:solidFill>
              </a:rPr>
              <a:t>PRACTICAL </a:t>
            </a:r>
            <a:r>
              <a:rPr lang="en" sz="3200" b="1" u="sng" dirty="0" smtClean="0">
                <a:solidFill>
                  <a:srgbClr val="783F04"/>
                </a:solidFill>
              </a:rPr>
              <a:t>IMPLEMENTATION ON FRONTEND</a:t>
            </a:r>
            <a:endParaRPr lang="en" sz="3200" b="1" u="sng" dirty="0">
              <a:solidFill>
                <a:srgbClr val="783F04"/>
              </a:solidFill>
            </a:endParaRPr>
          </a:p>
        </p:txBody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7616000" y="1778176"/>
            <a:ext cx="1528200" cy="41006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1800" b="1" u="sng" dirty="0"/>
              <a:t>FRONT END DISPLAY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" sz="1600" dirty="0"/>
              <a:t>Framework used: </a:t>
            </a:r>
            <a:r>
              <a:rPr lang="en" sz="1600" dirty="0" smtClean="0"/>
              <a:t>.NET 4.0</a:t>
            </a:r>
            <a:endParaRPr lang="en" sz="1600" dirty="0"/>
          </a:p>
          <a:p>
            <a:pPr algn="ctr">
              <a:spcBef>
                <a:spcPts val="0"/>
              </a:spcBef>
              <a:buNone/>
            </a:pPr>
            <a:endParaRPr sz="1600"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601838" y="6356350"/>
            <a:ext cx="2133600" cy="365125"/>
          </a:xfrm>
        </p:spPr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12</a:t>
            </a:fld>
            <a:endParaRPr lang="en-US" sz="1800" b="1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46" y="1553634"/>
            <a:ext cx="6331424" cy="516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900117"/>
      </p:ext>
    </p:extLst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98873"/>
            <a:ext cx="8229600" cy="564558"/>
          </a:xfrm>
        </p:spPr>
        <p:txBody>
          <a:bodyPr>
            <a:noAutofit/>
          </a:bodyPr>
          <a:lstStyle/>
          <a:p>
            <a:r>
              <a:rPr lang="en" sz="3200" b="1" u="sng" dirty="0" smtClean="0">
                <a:solidFill>
                  <a:srgbClr val="783F04"/>
                </a:solidFill>
              </a:rPr>
              <a:t>OUTPUT OF USE CASE ANALYSIS ON FRONTEND</a:t>
            </a:r>
            <a:endParaRPr lang="en-US" sz="3200" u="sng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13</a:t>
            </a:fld>
            <a:endParaRPr lang="en-US" sz="1800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16" y="2083459"/>
            <a:ext cx="6699537" cy="3852863"/>
          </a:xfrm>
        </p:spPr>
      </p:pic>
      <p:sp>
        <p:nvSpPr>
          <p:cNvPr id="8" name="TextBox 7"/>
          <p:cNvSpPr txBox="1"/>
          <p:nvPr/>
        </p:nvSpPr>
        <p:spPr>
          <a:xfrm>
            <a:off x="7500026" y="2354093"/>
            <a:ext cx="152724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report for Prescribed Medicine Record displays the number of patients using a particular medicine, the corresponding medicine and manufacturer names.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880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416050" y="738949"/>
            <a:ext cx="11976100" cy="1271704"/>
          </a:xfrm>
        </p:spPr>
        <p:txBody>
          <a:bodyPr>
            <a:normAutofit/>
          </a:bodyPr>
          <a:lstStyle/>
          <a:p>
            <a:r>
              <a:rPr lang="en-US" sz="3200" b="1" u="sng" dirty="0">
                <a:solidFill>
                  <a:srgbClr val="783F04"/>
                </a:solidFill>
              </a:rPr>
              <a:t>BUSINESS TRANSACTION WITH </a:t>
            </a:r>
            <a:r>
              <a:rPr lang="en-US" sz="3200" b="1" u="sng" dirty="0">
                <a:solidFill>
                  <a:schemeClr val="accent4">
                    <a:lumMod val="75000"/>
                  </a:schemeClr>
                </a:solidFill>
              </a:rPr>
              <a:t>SELECT</a:t>
            </a:r>
            <a:r>
              <a:rPr lang="en-US" sz="3200" b="1" u="sng" dirty="0">
                <a:solidFill>
                  <a:srgbClr val="783F04"/>
                </a:solidFill>
              </a:rPr>
              <a:t> STATEMENT</a:t>
            </a: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/>
          <a:srcRect l="11063" r="13287"/>
          <a:stretch/>
        </p:blipFill>
        <p:spPr>
          <a:xfrm>
            <a:off x="2614385" y="1864868"/>
            <a:ext cx="5715001" cy="45716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8000" y="2273301"/>
            <a:ext cx="16401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Selecting docID, docName, recordID and treatmentID where total amount &gt; 500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>
                <a:solidFill>
                  <a:schemeClr val="tx1"/>
                </a:solidFill>
              </a:rPr>
              <a:t>14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875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7315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u="sng" dirty="0" smtClean="0">
                <a:solidFill>
                  <a:schemeClr val="accent2">
                    <a:lumMod val="75000"/>
                  </a:schemeClr>
                </a:solidFill>
              </a:rPr>
              <a:t>FRONTEND IMPLEMENTATION </a:t>
            </a:r>
            <a:endParaRPr lang="en-US" sz="32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>
                <a:solidFill>
                  <a:schemeClr val="tx1"/>
                </a:solidFill>
              </a:rPr>
              <a:t>15</a:t>
            </a:fld>
            <a:endParaRPr lang="en-US" sz="1800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11" y="1800226"/>
            <a:ext cx="6991252" cy="4221196"/>
          </a:xfrm>
        </p:spPr>
      </p:pic>
      <p:sp>
        <p:nvSpPr>
          <p:cNvPr id="7" name="TextBox 6"/>
          <p:cNvSpPr txBox="1"/>
          <p:nvPr/>
        </p:nvSpPr>
        <p:spPr>
          <a:xfrm>
            <a:off x="7393021" y="2064164"/>
            <a:ext cx="167315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report for Costly Treatment displays Doctor ID, Doctor name, Patient name, Record ID and Treatment ID </a:t>
            </a:r>
            <a:r>
              <a:rPr lang="en-US" dirty="0" smtClean="0"/>
              <a:t>associated with costliest treatment available.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40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550" y="1100749"/>
            <a:ext cx="8229600" cy="4237402"/>
          </a:xfrm>
        </p:spPr>
        <p:txBody>
          <a:bodyPr/>
          <a:lstStyle/>
          <a:p>
            <a:pPr marL="0" indent="0">
              <a:buNone/>
            </a:pPr>
            <a:r>
              <a:rPr lang="en" b="1" u="sng" dirty="0" smtClean="0">
                <a:solidFill>
                  <a:srgbClr val="783F04"/>
                </a:solidFill>
              </a:rPr>
              <a:t>FRONTEND </a:t>
            </a:r>
            <a:r>
              <a:rPr lang="en" b="1" u="sng" dirty="0">
                <a:solidFill>
                  <a:srgbClr val="783F04"/>
                </a:solidFill>
              </a:rPr>
              <a:t>IMPLEMENTATION - </a:t>
            </a:r>
            <a:r>
              <a:rPr lang="en" b="1" u="sng" dirty="0" smtClean="0">
                <a:solidFill>
                  <a:schemeClr val="accent4">
                    <a:lumMod val="75000"/>
                  </a:schemeClr>
                </a:solidFill>
              </a:rPr>
              <a:t>INSERT </a:t>
            </a:r>
            <a:r>
              <a:rPr lang="en" b="1" u="sng" dirty="0">
                <a:solidFill>
                  <a:schemeClr val="accent4">
                    <a:lumMod val="75000"/>
                  </a:schemeClr>
                </a:solidFill>
              </a:rPr>
              <a:t>QUERY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87750" y="2990850"/>
            <a:ext cx="1981200" cy="457200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6559550" y="6356350"/>
            <a:ext cx="2133600" cy="365125"/>
          </a:xfrm>
        </p:spPr>
        <p:txBody>
          <a:bodyPr/>
          <a:lstStyle/>
          <a:p>
            <a:fld id="{9025E1E9-DE9D-6B4B-BBC3-3A0C1E87AEF4}" type="slidenum">
              <a:rPr lang="en-US" sz="1800" b="1">
                <a:solidFill>
                  <a:schemeClr val="tx1"/>
                </a:solidFill>
              </a:rPr>
              <a:t>16</a:t>
            </a:fld>
            <a:endParaRPr lang="en-US" sz="1800" b="1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" t="16458" r="24985" b="5013"/>
          <a:stretch/>
        </p:blipFill>
        <p:spPr>
          <a:xfrm>
            <a:off x="1279525" y="2236898"/>
            <a:ext cx="6597650" cy="3885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95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1596"/>
            <a:ext cx="8481848" cy="1143000"/>
          </a:xfrm>
        </p:spPr>
        <p:txBody>
          <a:bodyPr>
            <a:normAutofit/>
          </a:bodyPr>
          <a:lstStyle/>
          <a:p>
            <a:r>
              <a:rPr lang="en-US" sz="3200" b="1" u="sng" dirty="0" smtClean="0">
                <a:solidFill>
                  <a:srgbClr val="783F04"/>
                </a:solidFill>
                <a:latin typeface="+mn-lt"/>
                <a:ea typeface="+mn-ea"/>
                <a:cs typeface="+mn-cs"/>
              </a:rPr>
              <a:t>OUTPUT OF </a:t>
            </a:r>
            <a:r>
              <a:rPr lang="en-US" sz="3200" b="1" u="sng" dirty="0" smtClean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INSERT </a:t>
            </a:r>
            <a:r>
              <a:rPr lang="en-US" sz="3200" b="1" u="sng" dirty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QUERY </a:t>
            </a:r>
            <a:r>
              <a:rPr lang="en-US" sz="3200" b="1" u="sng" dirty="0" smtClean="0">
                <a:solidFill>
                  <a:srgbClr val="783F04"/>
                </a:solidFill>
                <a:latin typeface="+mn-lt"/>
                <a:ea typeface="+mn-ea"/>
                <a:cs typeface="+mn-cs"/>
              </a:rPr>
              <a:t>ON FRONTEND</a:t>
            </a:r>
            <a:endParaRPr lang="en-US" sz="3200" b="1" u="sng" dirty="0">
              <a:solidFill>
                <a:srgbClr val="783F04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>
                <a:solidFill>
                  <a:schemeClr val="tx1"/>
                </a:solidFill>
              </a:rPr>
              <a:pPr/>
              <a:t>17</a:t>
            </a:fld>
            <a:endParaRPr lang="en-US" sz="1800" b="1" dirty="0">
              <a:solidFill>
                <a:schemeClr val="tx1"/>
              </a:solidFill>
            </a:endParaRPr>
          </a:p>
        </p:txBody>
      </p:sp>
      <p:pic>
        <p:nvPicPr>
          <p:cNvPr id="9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892" t="15562" r="24883" b="4598"/>
          <a:stretch/>
        </p:blipFill>
        <p:spPr>
          <a:xfrm>
            <a:off x="1311565" y="2273300"/>
            <a:ext cx="6520869" cy="3852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724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sz="3200" b="1" u="sng" dirty="0" smtClean="0">
                <a:solidFill>
                  <a:srgbClr val="783F04"/>
                </a:solidFill>
              </a:rPr>
              <a:t>FRONTEND </a:t>
            </a:r>
            <a:r>
              <a:rPr lang="en" sz="3200" b="1" u="sng" dirty="0">
                <a:solidFill>
                  <a:srgbClr val="783F04"/>
                </a:solidFill>
              </a:rPr>
              <a:t>IMPLEMENTATION - </a:t>
            </a:r>
            <a:r>
              <a:rPr lang="en" sz="3200" b="1" u="sng" dirty="0" smtClean="0">
                <a:solidFill>
                  <a:schemeClr val="accent4">
                    <a:lumMod val="75000"/>
                  </a:schemeClr>
                </a:solidFill>
              </a:rPr>
              <a:t>UPDATE </a:t>
            </a:r>
            <a:r>
              <a:rPr lang="en" sz="3200" b="1" u="sng" dirty="0">
                <a:solidFill>
                  <a:schemeClr val="accent4">
                    <a:lumMod val="75000"/>
                  </a:schemeClr>
                </a:solidFill>
              </a:rPr>
              <a:t>QUERY</a:t>
            </a:r>
            <a:endParaRPr lang="en-US" sz="3200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/>
          <a:srcRect l="9526" t="13702" r="10163" b="1914"/>
          <a:stretch/>
        </p:blipFill>
        <p:spPr>
          <a:xfrm>
            <a:off x="1121228" y="2275225"/>
            <a:ext cx="6901544" cy="407901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21228" y="4724400"/>
            <a:ext cx="6918960" cy="158750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18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1890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62" y="962668"/>
            <a:ext cx="9017876" cy="1143000"/>
          </a:xfrm>
        </p:spPr>
        <p:txBody>
          <a:bodyPr>
            <a:normAutofit/>
          </a:bodyPr>
          <a:lstStyle/>
          <a:p>
            <a:r>
              <a:rPr lang="en-US" sz="3200" b="1" u="sng" dirty="0" smtClean="0">
                <a:solidFill>
                  <a:srgbClr val="783F04"/>
                </a:solidFill>
              </a:rPr>
              <a:t>OUTPUT OF </a:t>
            </a:r>
            <a:r>
              <a:rPr lang="en-US" sz="3200" b="1" u="sng" dirty="0" smtClean="0">
                <a:solidFill>
                  <a:schemeClr val="accent4">
                    <a:lumMod val="75000"/>
                  </a:schemeClr>
                </a:solidFill>
              </a:rPr>
              <a:t>UPDATE </a:t>
            </a:r>
            <a:r>
              <a:rPr lang="en-US" sz="3200" b="1" u="sng" dirty="0">
                <a:solidFill>
                  <a:schemeClr val="accent4">
                    <a:lumMod val="75000"/>
                  </a:schemeClr>
                </a:solidFill>
              </a:rPr>
              <a:t>QUERY </a:t>
            </a:r>
            <a:r>
              <a:rPr lang="en-US" sz="3200" b="1" u="sng" dirty="0" smtClean="0">
                <a:solidFill>
                  <a:srgbClr val="783F04"/>
                </a:solidFill>
              </a:rPr>
              <a:t>ON FRONTEND</a:t>
            </a:r>
            <a:endParaRPr lang="en-US" sz="3200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/>
          <a:srcRect l="9103" t="14833" r="9739" b="406"/>
          <a:stretch/>
        </p:blipFill>
        <p:spPr>
          <a:xfrm>
            <a:off x="830943" y="2144595"/>
            <a:ext cx="7482114" cy="439549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84523" y="4724400"/>
            <a:ext cx="7345077" cy="158750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>
                <a:solidFill>
                  <a:schemeClr val="tx1"/>
                </a:solidFill>
              </a:rPr>
              <a:pPr/>
              <a:t>19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348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1063225"/>
            <a:ext cx="8229600" cy="6873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200" b="1" u="sng">
                <a:solidFill>
                  <a:srgbClr val="783F04"/>
                </a:solidFill>
              </a:rPr>
              <a:t>AGENDA</a:t>
            </a:r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0" y="1797775"/>
            <a:ext cx="8686800" cy="42030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457200" indent="-2286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 dirty="0" smtClean="0"/>
              <a:t>University Health Centre</a:t>
            </a:r>
            <a:endParaRPr lang="en" sz="1800" dirty="0"/>
          </a:p>
          <a:p>
            <a:pPr marL="457200" indent="-2286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 dirty="0" smtClean="0"/>
              <a:t>Mission </a:t>
            </a:r>
            <a:r>
              <a:rPr lang="en" sz="1800" dirty="0"/>
              <a:t>statement and objectives</a:t>
            </a:r>
          </a:p>
          <a:p>
            <a:pPr marL="457200" indent="-2286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 dirty="0"/>
              <a:t>Conceptual database design</a:t>
            </a:r>
          </a:p>
          <a:p>
            <a:pPr marL="457200" indent="-2286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 dirty="0"/>
              <a:t>Logical database design</a:t>
            </a:r>
          </a:p>
          <a:p>
            <a:pPr marL="457200" indent="-2286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 dirty="0"/>
              <a:t>Physical database design</a:t>
            </a:r>
          </a:p>
          <a:p>
            <a:pPr marL="457200" indent="-2286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 dirty="0"/>
              <a:t>Use case analysis</a:t>
            </a:r>
          </a:p>
          <a:p>
            <a:pPr marL="457200" indent="-2286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800" dirty="0"/>
              <a:t>Future </a:t>
            </a:r>
            <a:r>
              <a:rPr lang="en" sz="1800" dirty="0" smtClean="0"/>
              <a:t>scope</a:t>
            </a:r>
            <a:endParaRPr lang="en" sz="1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2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87983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sz="3200" b="1" u="sng" dirty="0" smtClean="0">
                <a:solidFill>
                  <a:srgbClr val="783F04"/>
                </a:solidFill>
              </a:rPr>
              <a:t>FRONTEND </a:t>
            </a:r>
            <a:r>
              <a:rPr lang="en" sz="3200" b="1" u="sng" dirty="0">
                <a:solidFill>
                  <a:srgbClr val="783F04"/>
                </a:solidFill>
              </a:rPr>
              <a:t>IMPLEMENTATION - </a:t>
            </a:r>
            <a:r>
              <a:rPr lang="en" sz="3200" b="1" u="sng" dirty="0" smtClean="0">
                <a:solidFill>
                  <a:schemeClr val="accent4">
                    <a:lumMod val="75000"/>
                  </a:schemeClr>
                </a:solidFill>
              </a:rPr>
              <a:t>DELETE </a:t>
            </a:r>
            <a:r>
              <a:rPr lang="en" sz="3200" b="1" u="sng" dirty="0">
                <a:solidFill>
                  <a:schemeClr val="accent4">
                    <a:lumMod val="75000"/>
                  </a:schemeClr>
                </a:solidFill>
              </a:rPr>
              <a:t>QUERY</a:t>
            </a:r>
            <a:endParaRPr lang="en-US" sz="3200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27"/>
          <a:stretch/>
        </p:blipFill>
        <p:spPr>
          <a:xfrm>
            <a:off x="1009650" y="2233496"/>
            <a:ext cx="6906464" cy="407840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09650" y="5619750"/>
            <a:ext cx="6648450" cy="190500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>
                <a:solidFill>
                  <a:schemeClr val="tx1"/>
                </a:solidFill>
              </a:rPr>
              <a:t>20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532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u="sng" dirty="0" smtClean="0">
                <a:solidFill>
                  <a:srgbClr val="783F04"/>
                </a:solidFill>
              </a:rPr>
              <a:t>OUTPUT OF </a:t>
            </a:r>
            <a:r>
              <a:rPr lang="en-US" sz="3200" b="1" u="sng" dirty="0" smtClean="0">
                <a:solidFill>
                  <a:schemeClr val="accent4">
                    <a:lumMod val="75000"/>
                  </a:schemeClr>
                </a:solidFill>
              </a:rPr>
              <a:t>DELETE </a:t>
            </a:r>
            <a:r>
              <a:rPr lang="en-US" sz="3200" b="1" u="sng" dirty="0">
                <a:solidFill>
                  <a:schemeClr val="accent4">
                    <a:lumMod val="75000"/>
                  </a:schemeClr>
                </a:solidFill>
              </a:rPr>
              <a:t>QUERY </a:t>
            </a:r>
            <a:r>
              <a:rPr lang="en-US" sz="3200" b="1" u="sng" dirty="0" smtClean="0">
                <a:solidFill>
                  <a:srgbClr val="783F04"/>
                </a:solidFill>
              </a:rPr>
              <a:t>ON FRONTEND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21</a:t>
            </a:fld>
            <a:endParaRPr lang="en-US" sz="1800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 rotWithShape="1">
          <a:blip r:embed="rId2"/>
          <a:srcRect t="15992" r="24541" b="5861"/>
          <a:stretch/>
        </p:blipFill>
        <p:spPr>
          <a:xfrm>
            <a:off x="1174987" y="1971246"/>
            <a:ext cx="6794025" cy="455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882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009" y="1001596"/>
            <a:ext cx="8715982" cy="477008"/>
          </a:xfrm>
        </p:spPr>
        <p:txBody>
          <a:bodyPr>
            <a:noAutofit/>
          </a:bodyPr>
          <a:lstStyle/>
          <a:p>
            <a:r>
              <a:rPr lang="en-US" sz="3200" b="1" u="sng" dirty="0" smtClean="0">
                <a:solidFill>
                  <a:schemeClr val="accent2">
                    <a:lumMod val="75000"/>
                  </a:schemeClr>
                </a:solidFill>
              </a:rPr>
              <a:t>BILL GENERATION USING </a:t>
            </a:r>
            <a:r>
              <a:rPr lang="en-US" sz="3200" b="1" u="sng" dirty="0" smtClean="0">
                <a:solidFill>
                  <a:schemeClr val="accent4">
                    <a:lumMod val="75000"/>
                  </a:schemeClr>
                </a:solidFill>
              </a:rPr>
              <a:t>VIEW</a:t>
            </a:r>
            <a:r>
              <a:rPr lang="en-US" sz="3200" b="1" u="sng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endParaRPr lang="en-US" sz="32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766" y="1573096"/>
            <a:ext cx="7013642" cy="5191918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>
                <a:solidFill>
                  <a:schemeClr val="tx1"/>
                </a:solidFill>
              </a:rPr>
              <a:t>22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162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047"/>
            <a:ext cx="8229600" cy="992574"/>
          </a:xfrm>
        </p:spPr>
        <p:txBody>
          <a:bodyPr>
            <a:normAutofit fontScale="90000"/>
          </a:bodyPr>
          <a:lstStyle/>
          <a:p>
            <a:r>
              <a:rPr lang="en-US" sz="3200" b="1" u="sng" dirty="0" smtClean="0">
                <a:solidFill>
                  <a:schemeClr val="accent2">
                    <a:lumMod val="75000"/>
                  </a:schemeClr>
                </a:solidFill>
              </a:rPr>
              <a:t>OUTPUT OF BILL GENERATION USING </a:t>
            </a:r>
            <a:r>
              <a:rPr lang="en-US" sz="3200" b="1" u="sng" dirty="0" smtClean="0">
                <a:solidFill>
                  <a:schemeClr val="accent4">
                    <a:lumMod val="75000"/>
                  </a:schemeClr>
                </a:solidFill>
              </a:rPr>
              <a:t>VIEW</a:t>
            </a:r>
            <a:r>
              <a:rPr lang="en-US" sz="3200" b="1" u="sng" dirty="0" smtClean="0">
                <a:solidFill>
                  <a:schemeClr val="accent2">
                    <a:lumMod val="75000"/>
                  </a:schemeClr>
                </a:solidFill>
              </a:rPr>
              <a:t> ON FRONTEND</a:t>
            </a:r>
            <a:endParaRPr lang="en-US" sz="32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36" y="1896894"/>
            <a:ext cx="8656128" cy="4824920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>
                <a:solidFill>
                  <a:schemeClr val="tx1"/>
                </a:solidFill>
              </a:rPr>
              <a:pPr/>
              <a:t>23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630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 txBox="1">
            <a:spLocks noGrp="1"/>
          </p:cNvSpPr>
          <p:nvPr>
            <p:ph type="title"/>
          </p:nvPr>
        </p:nvSpPr>
        <p:spPr>
          <a:xfrm>
            <a:off x="173075" y="1014254"/>
            <a:ext cx="8229600" cy="8574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200" b="1" u="sng" dirty="0">
                <a:solidFill>
                  <a:srgbClr val="783F04"/>
                </a:solidFill>
              </a:rPr>
              <a:t>FUTURE SCOPE</a:t>
            </a:r>
          </a:p>
        </p:txBody>
      </p:sp>
      <p:sp>
        <p:nvSpPr>
          <p:cNvPr id="282" name="Shape 282"/>
          <p:cNvSpPr txBox="1">
            <a:spLocks noGrp="1"/>
          </p:cNvSpPr>
          <p:nvPr>
            <p:ph type="body" idx="1"/>
          </p:nvPr>
        </p:nvSpPr>
        <p:spPr>
          <a:xfrm>
            <a:off x="173076" y="1871651"/>
            <a:ext cx="8840399" cy="40016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457200" indent="-228600">
              <a:spcBef>
                <a:spcPts val="0"/>
              </a:spcBef>
              <a:buSzPct val="100000"/>
            </a:pPr>
            <a:r>
              <a:rPr lang="en" sz="2600" dirty="0" smtClean="0"/>
              <a:t>Ability to set, track, cancel Patient appointments with the H</a:t>
            </a:r>
            <a:r>
              <a:rPr lang="en-US" sz="2600" dirty="0" smtClean="0"/>
              <a:t>e</a:t>
            </a:r>
            <a:r>
              <a:rPr lang="en" sz="2600" dirty="0" smtClean="0"/>
              <a:t>alth Center and have the appointments added to the Student(Patient) calendars</a:t>
            </a:r>
            <a:endParaRPr lang="en" sz="2600" dirty="0"/>
          </a:p>
          <a:p>
            <a:pPr marL="0" indent="0">
              <a:spcBef>
                <a:spcPts val="0"/>
              </a:spcBef>
              <a:buNone/>
            </a:pPr>
            <a:endParaRPr sz="2600" dirty="0"/>
          </a:p>
          <a:p>
            <a:pPr marL="457200" indent="-228600">
              <a:spcBef>
                <a:spcPts val="0"/>
              </a:spcBef>
              <a:buSzPct val="100000"/>
            </a:pPr>
            <a:r>
              <a:rPr lang="en" sz="2600" dirty="0"/>
              <a:t>The system </a:t>
            </a:r>
            <a:r>
              <a:rPr lang="en" sz="2600" dirty="0" smtClean="0"/>
              <a:t>can </a:t>
            </a:r>
            <a:r>
              <a:rPr lang="en" sz="2600" dirty="0"/>
              <a:t>track M</a:t>
            </a:r>
            <a:r>
              <a:rPr lang="en" sz="2600" dirty="0" smtClean="0"/>
              <a:t>edicines available, Patient records and visiting Doctors associated with the respective Treatments and Patients</a:t>
            </a:r>
            <a:endParaRPr lang="en" sz="2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24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058897"/>
      </p:ext>
    </p:extLst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457200" y="2057400"/>
            <a:ext cx="8229600" cy="33945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1714500" indent="-139700">
              <a:spcBef>
                <a:spcPts val="0"/>
              </a:spcBef>
              <a:buNone/>
            </a:pPr>
            <a:endParaRPr sz="7200" dirty="0"/>
          </a:p>
          <a:p>
            <a:pPr marL="1714500" indent="-139700">
              <a:spcBef>
                <a:spcPts val="0"/>
              </a:spcBef>
              <a:buNone/>
            </a:pPr>
            <a:r>
              <a:rPr lang="en" sz="7200">
                <a:solidFill>
                  <a:schemeClr val="accent2"/>
                </a:solidFill>
              </a:rPr>
              <a:t>THANK YOU</a:t>
            </a:r>
            <a:r>
              <a:rPr lang="en" sz="7200"/>
              <a:t>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>
                <a:solidFill>
                  <a:schemeClr val="tx1"/>
                </a:solidFill>
              </a:rPr>
              <a:t>25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341301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271050" y="1024054"/>
            <a:ext cx="8229600" cy="8574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200" b="1" u="sng" dirty="0" smtClean="0">
                <a:solidFill>
                  <a:srgbClr val="783F04"/>
                </a:solidFill>
              </a:rPr>
              <a:t>University Health Centre</a:t>
            </a:r>
            <a:r>
              <a:rPr lang="en" dirty="0" smtClean="0"/>
              <a:t> </a:t>
            </a:r>
            <a:endParaRPr lang="en" dirty="0"/>
          </a:p>
        </p:txBody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74850" y="2391380"/>
            <a:ext cx="8982300" cy="41201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457200" indent="-228600">
              <a:spcBef>
                <a:spcPts val="0"/>
              </a:spcBef>
              <a:buSzPct val="100000"/>
            </a:pPr>
            <a:r>
              <a:rPr lang="en-US" sz="2400" b="1" dirty="0"/>
              <a:t>Medical Home</a:t>
            </a:r>
            <a:r>
              <a:rPr lang="en-US" sz="2400" dirty="0"/>
              <a:t> provides patient-centered, provider-directed, comprehensive care, built upon a continuous relationship between a patient and a specific health care team</a:t>
            </a:r>
            <a:r>
              <a:rPr lang="en-US" sz="2400" dirty="0" smtClean="0"/>
              <a:t>.</a:t>
            </a:r>
          </a:p>
          <a:p>
            <a:pPr marL="457200" indent="-228600">
              <a:spcBef>
                <a:spcPts val="0"/>
              </a:spcBef>
              <a:buSzPct val="100000"/>
            </a:pPr>
            <a:endParaRPr lang="en-US" sz="2400" dirty="0" smtClean="0"/>
          </a:p>
          <a:p>
            <a:pPr marL="0" indent="0">
              <a:spcBef>
                <a:spcPts val="0"/>
              </a:spcBef>
              <a:buNone/>
            </a:pPr>
            <a:endParaRPr sz="2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3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482981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575569" y="774882"/>
            <a:ext cx="7576500" cy="8574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000" b="1" u="sng" dirty="0" smtClean="0">
                <a:solidFill>
                  <a:srgbClr val="783F04"/>
                </a:solidFill>
              </a:rPr>
              <a:t>A GLANCE AT HEALTH CENTRE  </a:t>
            </a:r>
            <a:r>
              <a:rPr lang="en" dirty="0" smtClean="0"/>
              <a:t> </a:t>
            </a:r>
            <a:endParaRPr lang="en" dirty="0"/>
          </a:p>
        </p:txBody>
      </p:sp>
      <p:sp>
        <p:nvSpPr>
          <p:cNvPr id="176" name="Shape 176"/>
          <p:cNvSpPr txBox="1"/>
          <p:nvPr/>
        </p:nvSpPr>
        <p:spPr>
          <a:xfrm>
            <a:off x="1175637" y="3826137"/>
            <a:ext cx="2818200" cy="35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b="1" dirty="0" smtClean="0"/>
              <a:t>Billing Counter</a:t>
            </a:r>
            <a:endParaRPr lang="en" b="1" dirty="0"/>
          </a:p>
        </p:txBody>
      </p:sp>
      <p:sp>
        <p:nvSpPr>
          <p:cNvPr id="178" name="Shape 178"/>
          <p:cNvSpPr txBox="1"/>
          <p:nvPr/>
        </p:nvSpPr>
        <p:spPr>
          <a:xfrm>
            <a:off x="5402293" y="5606776"/>
            <a:ext cx="2818200" cy="35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b="1" dirty="0" smtClean="0"/>
              <a:t>Help Desk</a:t>
            </a:r>
            <a:endParaRPr lang="en" b="1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-223" t="8359" r="17024" b="11217"/>
          <a:stretch/>
        </p:blipFill>
        <p:spPr>
          <a:xfrm>
            <a:off x="805655" y="2088057"/>
            <a:ext cx="3558164" cy="173808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4"/>
          <a:srcRect l="240" t="8873" r="50719" b="45392"/>
          <a:stretch/>
        </p:blipFill>
        <p:spPr>
          <a:xfrm>
            <a:off x="4963888" y="3826137"/>
            <a:ext cx="3558163" cy="178063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4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967476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310250" y="1033829"/>
            <a:ext cx="8229600" cy="8574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200" b="1" u="sng" dirty="0">
                <a:solidFill>
                  <a:srgbClr val="783F04"/>
                </a:solidFill>
              </a:rPr>
              <a:t>CURRENT STATUS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310250" y="2379917"/>
            <a:ext cx="8960999" cy="43212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457200" indent="-228600">
              <a:spcBef>
                <a:spcPts val="0"/>
              </a:spcBef>
              <a:buSzPct val="100000"/>
            </a:pPr>
            <a:r>
              <a:rPr lang="en" sz="2200" dirty="0" smtClean="0"/>
              <a:t>Maintains records of : Students</a:t>
            </a:r>
          </a:p>
          <a:p>
            <a:pPr marL="228600" indent="0">
              <a:spcBef>
                <a:spcPts val="0"/>
              </a:spcBef>
              <a:buSzPct val="100000"/>
              <a:buNone/>
            </a:pPr>
            <a:r>
              <a:rPr lang="en" sz="2200" dirty="0"/>
              <a:t>	</a:t>
            </a:r>
            <a:r>
              <a:rPr lang="en" sz="2200" dirty="0" smtClean="0"/>
              <a:t>					    Doctor</a:t>
            </a:r>
          </a:p>
          <a:p>
            <a:pPr marL="228600" indent="0">
              <a:spcBef>
                <a:spcPts val="0"/>
              </a:spcBef>
              <a:buSzPct val="100000"/>
              <a:buNone/>
            </a:pPr>
            <a:r>
              <a:rPr lang="en" sz="2200" dirty="0"/>
              <a:t>	</a:t>
            </a:r>
            <a:r>
              <a:rPr lang="en" sz="2200" dirty="0" smtClean="0"/>
              <a:t>					    Medicene</a:t>
            </a:r>
          </a:p>
          <a:p>
            <a:pPr marL="228600" indent="0">
              <a:spcBef>
                <a:spcPts val="0"/>
              </a:spcBef>
              <a:buSzPct val="100000"/>
              <a:buNone/>
            </a:pPr>
            <a:r>
              <a:rPr lang="en" sz="2200" dirty="0"/>
              <a:t>	</a:t>
            </a:r>
            <a:r>
              <a:rPr lang="en" sz="2200" dirty="0" smtClean="0"/>
              <a:t>					</a:t>
            </a:r>
            <a:r>
              <a:rPr lang="en" sz="2200" dirty="0"/>
              <a:t> </a:t>
            </a:r>
            <a:r>
              <a:rPr lang="en" sz="2200" dirty="0" smtClean="0"/>
              <a:t>   Treatments</a:t>
            </a:r>
          </a:p>
          <a:p>
            <a:pPr marL="228600" indent="0">
              <a:spcBef>
                <a:spcPts val="0"/>
              </a:spcBef>
              <a:buSzPct val="100000"/>
              <a:buNone/>
            </a:pPr>
            <a:r>
              <a:rPr lang="en" sz="2200" dirty="0"/>
              <a:t>	</a:t>
            </a:r>
            <a:r>
              <a:rPr lang="en" sz="2200" dirty="0" smtClean="0"/>
              <a:t>					</a:t>
            </a:r>
            <a:endParaRPr sz="2200" dirty="0" smtClean="0"/>
          </a:p>
          <a:p>
            <a:pPr marL="457200" indent="-228600">
              <a:spcBef>
                <a:spcPts val="0"/>
              </a:spcBef>
              <a:buSzPct val="100000"/>
            </a:pPr>
            <a:r>
              <a:rPr lang="en" sz="2200" dirty="0" smtClean="0"/>
              <a:t>Stores Treatment details of Patients for billing purposes.</a:t>
            </a:r>
            <a:endParaRPr lang="en" sz="2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5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669060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262050" y="1041804"/>
            <a:ext cx="8229600" cy="8574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200" b="1" u="sng" dirty="0">
                <a:solidFill>
                  <a:srgbClr val="783F04"/>
                </a:solidFill>
              </a:rPr>
              <a:t>MISSION STATEMENT</a:t>
            </a:r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75000" y="2343972"/>
            <a:ext cx="9069000" cy="41919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457200" indent="-228600">
              <a:spcBef>
                <a:spcPts val="0"/>
              </a:spcBef>
              <a:buSzPct val="100000"/>
            </a:pPr>
            <a:r>
              <a:rPr lang="en" sz="2400" dirty="0">
                <a:solidFill>
                  <a:schemeClr val="dk1"/>
                </a:solidFill>
              </a:rPr>
              <a:t>Build a Digital database of UMD Health Center to enhance existing services while adding new features to increase the efficiency of record keeping and functionality of the Health Center.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6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9827607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title"/>
          </p:nvPr>
        </p:nvSpPr>
        <p:spPr>
          <a:xfrm>
            <a:off x="91275" y="1008954"/>
            <a:ext cx="8229600" cy="8574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200" b="1" u="sng" dirty="0">
                <a:solidFill>
                  <a:srgbClr val="783F04"/>
                </a:solidFill>
              </a:rPr>
              <a:t>MISSION OBJECTIVES</a:t>
            </a:r>
          </a:p>
        </p:txBody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127376" y="1866351"/>
            <a:ext cx="8905499" cy="49041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2400" dirty="0"/>
              <a:t>To build a generic database for the Health Center 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Maintain information about Doctors serving at the Health Center and about all Patients (Students)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Maintain records of Medicines prescribed to every patient</a:t>
            </a:r>
          </a:p>
          <a:p>
            <a:pPr>
              <a:lnSpc>
                <a:spcPct val="200000"/>
              </a:lnSpc>
            </a:pPr>
            <a:r>
              <a:rPr lang="en-US" sz="2400" dirty="0"/>
              <a:t>Maintain details of the Treatment provided to every Patient in tandem with the Billing and Insurance information.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7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796242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-450650" y="1018754"/>
            <a:ext cx="8229600" cy="8574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200" b="1" u="sng" dirty="0">
                <a:solidFill>
                  <a:srgbClr val="783F04"/>
                </a:solidFill>
              </a:rPr>
              <a:t>CONCEPTUAL DATABASE DESIGN</a:t>
            </a:r>
          </a:p>
        </p:txBody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-166550" y="1876150"/>
            <a:ext cx="2341199" cy="40266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1800" b="1" dirty="0" smtClean="0"/>
              <a:t>     </a:t>
            </a:r>
            <a:r>
              <a:rPr lang="en-US" sz="1800" b="1" u="sng" dirty="0"/>
              <a:t>Summary Table </a:t>
            </a:r>
          </a:p>
          <a:p>
            <a:pPr marL="457200" indent="-228600">
              <a:spcBef>
                <a:spcPts val="0"/>
              </a:spcBef>
              <a:buSzPct val="100000"/>
            </a:pPr>
            <a:r>
              <a:rPr lang="en-US" sz="1500" dirty="0"/>
              <a:t>Entities : 06</a:t>
            </a:r>
          </a:p>
          <a:p>
            <a:pPr marL="0" indent="0">
              <a:spcBef>
                <a:spcPts val="0"/>
              </a:spcBef>
              <a:buNone/>
            </a:pPr>
            <a:endParaRPr lang="en-US" sz="1500" dirty="0"/>
          </a:p>
          <a:p>
            <a:pPr marL="457200" indent="-228600">
              <a:spcBef>
                <a:spcPts val="0"/>
              </a:spcBef>
              <a:buSzPct val="100000"/>
            </a:pPr>
            <a:r>
              <a:rPr lang="en-US" sz="1500" dirty="0"/>
              <a:t>Relations </a:t>
            </a:r>
          </a:p>
          <a:p>
            <a:pPr marL="914400" lvl="1" indent="-228600">
              <a:spcBef>
                <a:spcPts val="0"/>
              </a:spcBef>
              <a:buSzPct val="100000"/>
            </a:pPr>
            <a:r>
              <a:rPr lang="en-US" sz="1500" dirty="0"/>
              <a:t>One to one:1</a:t>
            </a:r>
          </a:p>
          <a:p>
            <a:pPr marL="914400" lvl="1" indent="-228600">
              <a:spcBef>
                <a:spcPts val="0"/>
              </a:spcBef>
              <a:buSzPct val="100000"/>
            </a:pPr>
            <a:r>
              <a:rPr lang="en-US" sz="1500" dirty="0"/>
              <a:t>One to many relation: 01</a:t>
            </a:r>
          </a:p>
          <a:p>
            <a:pPr marL="914400" lvl="1" indent="-228600">
              <a:spcBef>
                <a:spcPts val="0"/>
              </a:spcBef>
              <a:buSzPct val="100000"/>
            </a:pPr>
            <a:r>
              <a:rPr lang="en-US" sz="1500" dirty="0"/>
              <a:t>Many to many </a:t>
            </a:r>
            <a:r>
              <a:rPr lang="en-US" sz="1500" dirty="0" smtClean="0"/>
              <a:t>relation: </a:t>
            </a:r>
            <a:r>
              <a:rPr lang="en-US" sz="1500" dirty="0"/>
              <a:t>02</a:t>
            </a:r>
          </a:p>
          <a:p>
            <a:pPr marL="914400" lvl="1" indent="-228600">
              <a:spcBef>
                <a:spcPts val="0"/>
              </a:spcBef>
              <a:buSzPct val="100000"/>
            </a:pPr>
            <a:r>
              <a:rPr lang="en-US" sz="1500" dirty="0"/>
              <a:t>Ternary relation: 01</a:t>
            </a:r>
          </a:p>
          <a:p>
            <a:pPr marL="457200" indent="0">
              <a:spcBef>
                <a:spcPts val="0"/>
              </a:spcBef>
              <a:buNone/>
            </a:pPr>
            <a:r>
              <a:rPr lang="en" sz="1500" dirty="0" smtClean="0"/>
              <a:t> </a:t>
            </a:r>
            <a:endParaRPr lang="en" sz="1500" dirty="0"/>
          </a:p>
          <a:p>
            <a:pPr marL="0" indent="0">
              <a:spcBef>
                <a:spcPts val="0"/>
              </a:spcBef>
              <a:buNone/>
            </a:pPr>
            <a:endParaRPr sz="1500"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4827" t="26437" r="39526" b="9195"/>
          <a:stretch/>
        </p:blipFill>
        <p:spPr>
          <a:xfrm>
            <a:off x="2497821" y="1876154"/>
            <a:ext cx="6150067" cy="487824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8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7466400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457200" y="991029"/>
            <a:ext cx="8229600" cy="857400"/>
          </a:xfrm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200" b="1" u="sng" dirty="0">
                <a:solidFill>
                  <a:srgbClr val="783F04"/>
                </a:solidFill>
              </a:rPr>
              <a:t>LOGICAL DATABASE DESIGN </a:t>
            </a:r>
            <a:br>
              <a:rPr lang="en" sz="3200" b="1" u="sng" dirty="0">
                <a:solidFill>
                  <a:srgbClr val="783F04"/>
                </a:solidFill>
              </a:rPr>
            </a:br>
            <a:r>
              <a:rPr lang="en" sz="3200" b="1" u="sng" dirty="0">
                <a:solidFill>
                  <a:srgbClr val="783F04"/>
                </a:solidFill>
              </a:rPr>
              <a:t>(RELATIONAL SCHEMA)</a:t>
            </a:r>
          </a:p>
        </p:txBody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0" y="1956990"/>
            <a:ext cx="9041700" cy="427709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/>
              <a:t>StudentDB</a:t>
            </a:r>
            <a:r>
              <a:rPr lang="en-US" sz="1800" dirty="0"/>
              <a:t> (</a:t>
            </a:r>
            <a:r>
              <a:rPr lang="en-US" sz="1800" b="1" u="sng" dirty="0" err="1"/>
              <a:t>uID</a:t>
            </a:r>
            <a:r>
              <a:rPr lang="en-US" sz="1800" dirty="0"/>
              <a:t>, </a:t>
            </a:r>
            <a:r>
              <a:rPr lang="en-US" sz="1800" dirty="0" err="1"/>
              <a:t>studentName</a:t>
            </a:r>
            <a:r>
              <a:rPr lang="en-US" sz="1800" dirty="0"/>
              <a:t>, address, </a:t>
            </a:r>
            <a:r>
              <a:rPr lang="en-US" sz="1800" dirty="0" err="1"/>
              <a:t>phoneNo</a:t>
            </a:r>
            <a:r>
              <a:rPr lang="en-US" sz="1800" dirty="0"/>
              <a:t>, </a:t>
            </a:r>
            <a:r>
              <a:rPr lang="en-US" sz="1800" dirty="0" err="1"/>
              <a:t>emailId</a:t>
            </a:r>
            <a:r>
              <a:rPr lang="en-US" sz="1800" dirty="0"/>
              <a:t>, </a:t>
            </a:r>
            <a:r>
              <a:rPr lang="en-US" sz="1800" dirty="0" err="1" smtClean="0"/>
              <a:t>medicalHistory</a:t>
            </a:r>
            <a:r>
              <a:rPr lang="en-US" sz="1800" dirty="0" smtClean="0"/>
              <a:t>, </a:t>
            </a:r>
            <a:r>
              <a:rPr lang="en-US" sz="1800" i="1" dirty="0" err="1" smtClean="0"/>
              <a:t>recordID</a:t>
            </a:r>
            <a:r>
              <a:rPr lang="en-US" sz="1800" dirty="0" smtClean="0"/>
              <a:t>)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/>
              <a:t>Doctor (</a:t>
            </a:r>
            <a:r>
              <a:rPr lang="en-US" sz="1800" b="1" u="sng" dirty="0" err="1"/>
              <a:t>docID</a:t>
            </a:r>
            <a:r>
              <a:rPr lang="en-US" sz="1800" dirty="0"/>
              <a:t>, </a:t>
            </a:r>
            <a:r>
              <a:rPr lang="en-US" sz="1800" dirty="0" err="1"/>
              <a:t>docName</a:t>
            </a:r>
            <a:r>
              <a:rPr lang="en-US" sz="1800" dirty="0"/>
              <a:t>, specialization)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Insurance (</a:t>
            </a:r>
            <a:r>
              <a:rPr lang="en-US" sz="1800" b="1" u="sng" dirty="0" err="1"/>
              <a:t>insuranceID</a:t>
            </a:r>
            <a:r>
              <a:rPr lang="en-US" sz="1800" b="1" u="sng" dirty="0"/>
              <a:t>,</a:t>
            </a:r>
            <a:r>
              <a:rPr lang="en-US" sz="1800" dirty="0"/>
              <a:t> </a:t>
            </a:r>
            <a:r>
              <a:rPr lang="en-US" sz="1800" dirty="0" err="1"/>
              <a:t>companyName</a:t>
            </a:r>
            <a:r>
              <a:rPr lang="en-US" sz="1800" dirty="0"/>
              <a:t>, </a:t>
            </a:r>
            <a:r>
              <a:rPr lang="en-US" sz="1800" dirty="0" err="1"/>
              <a:t>planType</a:t>
            </a:r>
            <a:r>
              <a:rPr lang="en-US" sz="1800" dirty="0"/>
              <a:t>)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Medicine (</a:t>
            </a:r>
            <a:r>
              <a:rPr lang="en-US" sz="1800" b="1" u="sng" dirty="0" err="1"/>
              <a:t>medID</a:t>
            </a:r>
            <a:r>
              <a:rPr lang="en-US" sz="1800" dirty="0"/>
              <a:t>, </a:t>
            </a:r>
            <a:r>
              <a:rPr lang="en-US" sz="1800" dirty="0" err="1"/>
              <a:t>medName</a:t>
            </a:r>
            <a:r>
              <a:rPr lang="en-US" sz="1800" dirty="0"/>
              <a:t>, manufacturer)</a:t>
            </a:r>
          </a:p>
          <a:p>
            <a:pPr>
              <a:lnSpc>
                <a:spcPct val="150000"/>
              </a:lnSpc>
            </a:pPr>
            <a:r>
              <a:rPr lang="en-US" sz="1800" dirty="0" err="1"/>
              <a:t>PatientRecord</a:t>
            </a:r>
            <a:r>
              <a:rPr lang="en-US" sz="1800" dirty="0"/>
              <a:t> (</a:t>
            </a:r>
            <a:r>
              <a:rPr lang="en-US" sz="1800" b="1" u="sng" dirty="0" err="1"/>
              <a:t>recordID</a:t>
            </a:r>
            <a:r>
              <a:rPr lang="en-US" sz="1800" dirty="0"/>
              <a:t>, </a:t>
            </a:r>
            <a:r>
              <a:rPr lang="en-US" sz="1800" dirty="0" err="1"/>
              <a:t>patientName</a:t>
            </a:r>
            <a:r>
              <a:rPr lang="en-US" sz="1800" dirty="0"/>
              <a:t>, </a:t>
            </a:r>
            <a:r>
              <a:rPr lang="en-US" sz="1800" dirty="0" err="1" smtClean="0"/>
              <a:t>patientBill</a:t>
            </a:r>
            <a:r>
              <a:rPr lang="en-US" sz="1800" dirty="0" smtClean="0"/>
              <a:t>, </a:t>
            </a:r>
            <a:r>
              <a:rPr lang="en-US" sz="1800" i="1" dirty="0" err="1" smtClean="0"/>
              <a:t>docID</a:t>
            </a:r>
            <a:r>
              <a:rPr lang="en-US" sz="1800" dirty="0" smtClean="0"/>
              <a:t>)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/>
              <a:t>Treatment (</a:t>
            </a:r>
            <a:r>
              <a:rPr lang="en-US" sz="1800" b="1" u="sng" dirty="0" err="1"/>
              <a:t>treatmentID</a:t>
            </a:r>
            <a:r>
              <a:rPr lang="en-US" sz="1800" dirty="0"/>
              <a:t>, amount)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 Participates In: (</a:t>
            </a:r>
            <a:r>
              <a:rPr lang="en-US" sz="1800" b="1" i="1" u="sng" dirty="0" err="1"/>
              <a:t>insuranceID</a:t>
            </a:r>
            <a:r>
              <a:rPr lang="en-US" sz="1800" b="1" i="1" u="sng" dirty="0"/>
              <a:t>,</a:t>
            </a:r>
            <a:r>
              <a:rPr lang="en-US" sz="1800" i="1" dirty="0"/>
              <a:t> </a:t>
            </a:r>
            <a:r>
              <a:rPr lang="en-US" sz="1800" b="1" i="1" u="sng" dirty="0" err="1"/>
              <a:t>docID</a:t>
            </a:r>
            <a:r>
              <a:rPr lang="en-US" sz="1800" dirty="0"/>
              <a:t>)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Treats: (</a:t>
            </a:r>
            <a:r>
              <a:rPr lang="en-US" sz="1800" b="1" i="1" u="sng" dirty="0" err="1"/>
              <a:t>docID</a:t>
            </a:r>
            <a:r>
              <a:rPr lang="en-US" sz="1800" b="1" i="1" dirty="0"/>
              <a:t>, </a:t>
            </a:r>
            <a:r>
              <a:rPr lang="en-US" sz="1800" b="1" i="1" u="sng" dirty="0" err="1"/>
              <a:t>recordID</a:t>
            </a:r>
            <a:r>
              <a:rPr lang="en-US" sz="1800" b="1" i="1" u="sng" dirty="0"/>
              <a:t>, </a:t>
            </a:r>
            <a:r>
              <a:rPr lang="en-US" sz="1800" b="1" i="1" u="sng" dirty="0" err="1"/>
              <a:t>treatmentID</a:t>
            </a:r>
            <a:r>
              <a:rPr lang="en-US" sz="1800" dirty="0"/>
              <a:t>)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Prescribed: (</a:t>
            </a:r>
            <a:r>
              <a:rPr lang="en-US" sz="1800" b="1" i="1" u="sng" dirty="0" err="1"/>
              <a:t>recordID</a:t>
            </a:r>
            <a:r>
              <a:rPr lang="en-US" sz="1800" b="1" i="1" dirty="0"/>
              <a:t>, </a:t>
            </a:r>
            <a:r>
              <a:rPr lang="en-US" sz="1800" b="1" i="1" u="sng" dirty="0" err="1"/>
              <a:t>medID</a:t>
            </a:r>
            <a:r>
              <a:rPr lang="en-US" sz="1800" b="1" dirty="0"/>
              <a:t>, </a:t>
            </a:r>
            <a:r>
              <a:rPr lang="en-US" sz="1800" dirty="0" err="1"/>
              <a:t>NoOfDoses</a:t>
            </a:r>
            <a:r>
              <a:rPr lang="en-US" sz="1800" dirty="0"/>
              <a:t>)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None/>
            </a:pPr>
            <a:endParaRPr sz="1800" dirty="0">
              <a:solidFill>
                <a:schemeClr val="dk1"/>
              </a:solidFill>
            </a:endParaRP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5E1E9-DE9D-6B4B-BBC3-3A0C1E87AEF4}" type="slidenum">
              <a:rPr lang="en-US" sz="1800" b="1" smtClean="0">
                <a:solidFill>
                  <a:schemeClr val="tx1"/>
                </a:solidFill>
              </a:rPr>
              <a:t>9</a:t>
            </a:fld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282715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503</Words>
  <Application>Microsoft Office PowerPoint</Application>
  <PresentationFormat>On-screen Show (4:3)</PresentationFormat>
  <Paragraphs>106</Paragraphs>
  <Slides>25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PowerPoint Presentation</vt:lpstr>
      <vt:lpstr>AGENDA</vt:lpstr>
      <vt:lpstr>University Health Centre </vt:lpstr>
      <vt:lpstr>A GLANCE AT HEALTH CENTRE   </vt:lpstr>
      <vt:lpstr>CURRENT STATUS</vt:lpstr>
      <vt:lpstr>MISSION STATEMENT</vt:lpstr>
      <vt:lpstr>MISSION OBJECTIVES</vt:lpstr>
      <vt:lpstr>CONCEPTUAL DATABASE DESIGN</vt:lpstr>
      <vt:lpstr>LOGICAL DATABASE DESIGN  (RELATIONAL SCHEMA)</vt:lpstr>
      <vt:lpstr>PHYSICAL DATABASE DESIGN</vt:lpstr>
      <vt:lpstr>USE CASE ANALYSIS</vt:lpstr>
      <vt:lpstr>PRACTICAL IMPLEMENTATION ON FRONTEND</vt:lpstr>
      <vt:lpstr>OUTPUT OF USE CASE ANALYSIS ON FRONTEND</vt:lpstr>
      <vt:lpstr>BUSINESS TRANSACTION WITH SELECT STATEMENT</vt:lpstr>
      <vt:lpstr>FRONTEND IMPLEMENTATION </vt:lpstr>
      <vt:lpstr>PowerPoint Presentation</vt:lpstr>
      <vt:lpstr>OUTPUT OF INSERT QUERY ON FRONTEND</vt:lpstr>
      <vt:lpstr>FRONTEND IMPLEMENTATION - UPDATE QUERY</vt:lpstr>
      <vt:lpstr>OUTPUT OF UPDATE QUERY ON FRONTEND</vt:lpstr>
      <vt:lpstr>FRONTEND IMPLEMENTATION - DELETE QUERY</vt:lpstr>
      <vt:lpstr>OUTPUT OF DELETE QUERY ON FRONTEND</vt:lpstr>
      <vt:lpstr>BILL GENERATION USING VIEW </vt:lpstr>
      <vt:lpstr>OUTPUT OF BILL GENERATION USING VIEW ON FRONTEND</vt:lpstr>
      <vt:lpstr>FUTURE SCOPE</vt:lpstr>
      <vt:lpstr>PowerPoint Presentation</vt:lpstr>
    </vt:vector>
  </TitlesOfParts>
  <Company>University of Maryland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Decker</dc:creator>
  <cp:lastModifiedBy>Sneha</cp:lastModifiedBy>
  <cp:revision>67</cp:revision>
  <dcterms:created xsi:type="dcterms:W3CDTF">2015-05-28T18:40:39Z</dcterms:created>
  <dcterms:modified xsi:type="dcterms:W3CDTF">2015-12-12T00:32:17Z</dcterms:modified>
</cp:coreProperties>
</file>

<file path=docProps/thumbnail.jpeg>
</file>